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2743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8" autoAdjust="0"/>
    <p:restoredTop sz="99883" autoAdjust="0"/>
  </p:normalViewPr>
  <p:slideViewPr>
    <p:cSldViewPr>
      <p:cViewPr>
        <p:scale>
          <a:sx n="66" d="100"/>
          <a:sy n="66" d="100"/>
        </p:scale>
        <p:origin x="774" y="-1002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20" cy="480371"/>
          </a:xfrm>
          <a:prstGeom prst="rect">
            <a:avLst/>
          </a:prstGeom>
        </p:spPr>
        <p:txBody>
          <a:bodyPr vert="horz" lIns="64392" tIns="32196" rIns="64392" bIns="32196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32" y="0"/>
            <a:ext cx="3170420" cy="480371"/>
          </a:xfrm>
          <a:prstGeom prst="rect">
            <a:avLst/>
          </a:prstGeom>
        </p:spPr>
        <p:txBody>
          <a:bodyPr vert="horz" lIns="64392" tIns="32196" rIns="64392" bIns="32196" rtlCol="0"/>
          <a:lstStyle>
            <a:lvl1pPr algn="r">
              <a:defRPr sz="800"/>
            </a:lvl1pPr>
          </a:lstStyle>
          <a:p>
            <a:fld id="{B69D526F-1AD7-42E3-9795-7506E341DB3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0125" y="720725"/>
            <a:ext cx="14395450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392" tIns="32196" rIns="64392" bIns="321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20" y="4560415"/>
            <a:ext cx="5851161" cy="4320229"/>
          </a:xfrm>
          <a:prstGeom prst="rect">
            <a:avLst/>
          </a:prstGeom>
        </p:spPr>
        <p:txBody>
          <a:bodyPr vert="horz" lIns="64392" tIns="32196" rIns="64392" bIns="321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794"/>
            <a:ext cx="3170420" cy="479335"/>
          </a:xfrm>
          <a:prstGeom prst="rect">
            <a:avLst/>
          </a:prstGeom>
        </p:spPr>
        <p:txBody>
          <a:bodyPr vert="horz" lIns="64392" tIns="32196" rIns="64392" bIns="32196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32" y="9119794"/>
            <a:ext cx="3170420" cy="479335"/>
          </a:xfrm>
          <a:prstGeom prst="rect">
            <a:avLst/>
          </a:prstGeom>
        </p:spPr>
        <p:txBody>
          <a:bodyPr vert="horz" lIns="64392" tIns="32196" rIns="64392" bIns="32196" rtlCol="0" anchor="b"/>
          <a:lstStyle>
            <a:lvl1pPr algn="r">
              <a:defRPr sz="800"/>
            </a:lvl1pPr>
          </a:lstStyle>
          <a:p>
            <a:fld id="{7A335315-3914-45A0-A15A-E9AB9A81C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5315-3914-45A0-A15A-E9AB9A81CA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5315-3914-45A0-A15A-E9AB9A81CAB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24556010" y="3960055"/>
            <a:ext cx="1892949" cy="3882684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1632" y="776289"/>
            <a:ext cx="24188736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1632" y="2250280"/>
            <a:ext cx="24188736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114800" y="6012657"/>
            <a:ext cx="17373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920AC2-9BFE-4FE7-879F-ED841546F7E8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14800" y="5650705"/>
            <a:ext cx="17373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5176741" y="5752308"/>
            <a:ext cx="15087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D817-FF81-4D1B-832D-BF4A04ABDDA7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45400" y="381000"/>
            <a:ext cx="571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81000"/>
            <a:ext cx="18745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937A-28BE-4B53-A178-F2A21C7262BD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7494"/>
            <a:ext cx="24688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2808"/>
            <a:ext cx="24688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74368" y="6480048"/>
            <a:ext cx="6400800" cy="301752"/>
          </a:xfrm>
        </p:spPr>
        <p:txBody>
          <a:bodyPr/>
          <a:lstStyle/>
          <a:p>
            <a:fld id="{3E986ABA-B1D5-49FD-B6A8-2595C15E9BF6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80970"/>
            <a:ext cx="12780168" cy="300831"/>
          </a:xfrm>
        </p:spPr>
        <p:txBody>
          <a:bodyPr/>
          <a:lstStyle/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21102" y="7035"/>
            <a:ext cx="27389796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24556010" y="-984738"/>
            <a:ext cx="1892949" cy="3882684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66896" y="6477000"/>
            <a:ext cx="6400800" cy="304800"/>
          </a:xfrm>
        </p:spPr>
        <p:txBody>
          <a:bodyPr/>
          <a:lstStyle/>
          <a:p>
            <a:fld id="{95990168-67F5-4EDF-90AE-9DDD69421972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8128" y="6480970"/>
            <a:ext cx="12780168" cy="300831"/>
          </a:xfrm>
        </p:spPr>
        <p:txBody>
          <a:bodyPr/>
          <a:lstStyle/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53168" y="809625"/>
            <a:ext cx="1508760" cy="300831"/>
          </a:xfrm>
        </p:spPr>
        <p:txBody>
          <a:bodyPr/>
          <a:lstStyle/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9406384" y="9381"/>
            <a:ext cx="8018583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27410898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1465"/>
            <a:ext cx="21717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33536"/>
            <a:ext cx="11658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22438"/>
            <a:ext cx="12115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722438"/>
            <a:ext cx="12115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400800" cy="301752"/>
          </a:xfrm>
        </p:spPr>
        <p:txBody>
          <a:bodyPr/>
          <a:lstStyle/>
          <a:p>
            <a:fld id="{4532F3EA-BEEB-43C1-B676-45DFD5698AE8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480969"/>
            <a:ext cx="12780168" cy="301752"/>
          </a:xfrm>
        </p:spPr>
        <p:txBody>
          <a:bodyPr/>
          <a:lstStyle/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68560" y="6480969"/>
            <a:ext cx="1508760" cy="301752"/>
          </a:xfrm>
        </p:spPr>
        <p:txBody>
          <a:bodyPr/>
          <a:lstStyle/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94" y="290732"/>
            <a:ext cx="3200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018" y="290732"/>
            <a:ext cx="174307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095018" y="3427124"/>
            <a:ext cx="174307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66690" y="290732"/>
            <a:ext cx="2057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690" y="3427124"/>
            <a:ext cx="2057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391656" cy="301752"/>
          </a:xfrm>
        </p:spPr>
        <p:txBody>
          <a:bodyPr/>
          <a:lstStyle/>
          <a:p>
            <a:fld id="{B8E342B7-ACA4-47D8-BD7A-4430138D583D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71600" y="6480969"/>
            <a:ext cx="12783312" cy="301752"/>
          </a:xfrm>
        </p:spPr>
        <p:txBody>
          <a:bodyPr/>
          <a:lstStyle/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768560" y="6483096"/>
            <a:ext cx="1508760" cy="301752"/>
          </a:xfrm>
        </p:spPr>
        <p:txBody>
          <a:bodyPr/>
          <a:lstStyle>
            <a:lvl1pPr algn="ctr">
              <a:defRPr/>
            </a:lvl1pPr>
          </a:lstStyle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CD6-B445-4910-8CE7-6539C44D75AB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400800" cy="301752"/>
          </a:xfrm>
        </p:spPr>
        <p:txBody>
          <a:bodyPr/>
          <a:lstStyle/>
          <a:p>
            <a:fld id="{59AA8B34-5F40-4D7B-8E1D-CD28A95C4991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81891"/>
            <a:ext cx="12780168" cy="300831"/>
          </a:xfrm>
        </p:spPr>
        <p:txBody>
          <a:bodyPr/>
          <a:lstStyle/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768560" y="6480969"/>
            <a:ext cx="1508760" cy="301752"/>
          </a:xfrm>
        </p:spPr>
        <p:txBody>
          <a:bodyPr/>
          <a:lstStyle/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367664"/>
            <a:ext cx="2743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07568" y="367664"/>
            <a:ext cx="7315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53750" y="320040"/>
            <a:ext cx="1582826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36928" y="6556248"/>
            <a:ext cx="6400800" cy="301752"/>
          </a:xfrm>
        </p:spPr>
        <p:txBody>
          <a:bodyPr/>
          <a:lstStyle>
            <a:lvl1pPr>
              <a:defRPr sz="900"/>
            </a:lvl1pPr>
          </a:lstStyle>
          <a:p>
            <a:fld id="{60F1FE22-3AA8-4337-B868-1A69F818E5D9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8" y="6556248"/>
            <a:ext cx="1542936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231728" y="6556248"/>
            <a:ext cx="1508760" cy="301752"/>
          </a:xfrm>
        </p:spPr>
        <p:txBody>
          <a:bodyPr/>
          <a:lstStyle>
            <a:lvl1pPr>
              <a:defRPr sz="900"/>
            </a:lvl1pPr>
          </a:lstStyle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50896"/>
            <a:ext cx="2743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4711" y="373966"/>
            <a:ext cx="2200046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5867400"/>
            <a:ext cx="2200046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324576" y="6556248"/>
            <a:ext cx="6309360" cy="301752"/>
          </a:xfrm>
        </p:spPr>
        <p:txBody>
          <a:bodyPr/>
          <a:lstStyle>
            <a:lvl1pPr>
              <a:defRPr sz="900"/>
            </a:lvl1pPr>
          </a:lstStyle>
          <a:p>
            <a:fld id="{423E05BA-C6FB-4164-B2FC-7F729C8C1E03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1296" y="6557169"/>
            <a:ext cx="14844216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651576" y="6556248"/>
            <a:ext cx="1097280" cy="301752"/>
          </a:xfrm>
        </p:spPr>
        <p:txBody>
          <a:bodyPr/>
          <a:lstStyle>
            <a:lvl1pPr algn="ctr">
              <a:defRPr sz="900"/>
            </a:lvl1pPr>
          </a:lstStyle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21102" y="14069"/>
            <a:ext cx="27389796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27410898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19406384" y="4948410"/>
            <a:ext cx="8018583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71600" y="267494"/>
            <a:ext cx="24688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71600" y="1882808"/>
            <a:ext cx="24688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4374368" y="6480969"/>
            <a:ext cx="6400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C5BB0D2-E7A5-4CFE-B83D-CBFCDC61B8D6}" type="datetime1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71600" y="6481891"/>
            <a:ext cx="12780168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4/13/2010                       Senior Thesis Presentation 2010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768560" y="6480969"/>
            <a:ext cx="15087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EE4BE9-D5C6-43A0-8F9C-96D46C51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hie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0" y="1066799"/>
            <a:ext cx="7315200" cy="3214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1125200" y="4800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Thesis</a:t>
            </a:r>
            <a:r>
              <a:rPr lang="en-US" sz="2400" baseline="0" dirty="0" smtClean="0"/>
              <a:t> by: Josh Raphael</a:t>
            </a:r>
          </a:p>
          <a:p>
            <a:pPr algn="ctr"/>
            <a:r>
              <a:rPr lang="en-US" sz="2400" baseline="0" dirty="0" smtClean="0"/>
              <a:t>Architectural Engineering </a:t>
            </a:r>
          </a:p>
          <a:p>
            <a:pPr algn="ctr"/>
            <a:r>
              <a:rPr lang="en-US" sz="2400" baseline="0" dirty="0" smtClean="0"/>
              <a:t>Construction Management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Introduction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Personal </a:t>
            </a:r>
            <a:r>
              <a:rPr lang="en-US" sz="1100" dirty="0" smtClean="0">
                <a:solidFill>
                  <a:srgbClr val="900000"/>
                </a:solidFill>
              </a:rPr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2: SIP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Systems and Wireless Controls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9556204" y="1752600"/>
            <a:ext cx="8549136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Analysis 2:</a:t>
            </a:r>
          </a:p>
          <a:p>
            <a:pPr algn="ctr"/>
            <a:r>
              <a:rPr lang="en-US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Structural Insulated Panels</a:t>
            </a:r>
            <a:endParaRPr lang="en-US" sz="4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http://www.normanton.co.uk/images/SIP%20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3400" y="1219200"/>
            <a:ext cx="6565900" cy="39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 smtClean="0"/>
              <a:t>Solyndra</a:t>
            </a:r>
            <a:r>
              <a:rPr lang="en-US" sz="1100" b="1" u="sng" dirty="0" smtClean="0"/>
              <a:t> </a:t>
            </a:r>
            <a:r>
              <a:rPr lang="en-US" sz="1100" b="1" u="sng" dirty="0"/>
              <a:t>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2: SIP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SIP </a:t>
            </a:r>
            <a:r>
              <a:rPr lang="en-US" sz="1100" dirty="0">
                <a:solidFill>
                  <a:srgbClr val="900000"/>
                </a:solidFill>
              </a:rPr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525000" y="609600"/>
            <a:ext cx="8763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About SIP Panels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Structurally Sound – </a:t>
            </a:r>
            <a:r>
              <a:rPr lang="en-US" sz="2400" u="none" dirty="0" smtClean="0"/>
              <a:t>Stronger &amp; Straighter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– Value – 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24.7 compared to R19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Prefabrication – </a:t>
            </a:r>
            <a:r>
              <a:rPr lang="en-US" sz="2400" dirty="0" smtClean="0"/>
              <a:t>Lower on Site Labor Cost</a:t>
            </a: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Labor – </a:t>
            </a:r>
            <a:r>
              <a:rPr lang="en-US" sz="2400" dirty="0" smtClean="0"/>
              <a:t>50-70% Faster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800" b="1" u="sng" dirty="0" smtClean="0"/>
              <a:t>SIP Application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Exterior Wall - </a:t>
            </a:r>
            <a:r>
              <a:rPr lang="en-US" sz="2400" dirty="0" smtClean="0"/>
              <a:t>6” SIP Panel vs. 2 x 6” Stud Construction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Location –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&amp;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Floor Addition Exterior Walls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Exterior Wall Area – </a:t>
            </a:r>
            <a:r>
              <a:rPr lang="en-US" sz="2400" dirty="0" smtClean="0"/>
              <a:t>15,274 ft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 smtClean="0"/>
              <a:t>Solyndra</a:t>
            </a:r>
            <a:r>
              <a:rPr lang="en-US" sz="1100" b="1" u="sng" dirty="0" smtClean="0"/>
              <a:t> </a:t>
            </a:r>
            <a:r>
              <a:rPr lang="en-US" sz="1100" b="1" u="sng" dirty="0"/>
              <a:t>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2: SIP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Schedule and Labor </a:t>
            </a:r>
            <a:r>
              <a:rPr lang="en-US" sz="1100" dirty="0" smtClean="0">
                <a:solidFill>
                  <a:srgbClr val="900000"/>
                </a:solidFill>
              </a:rPr>
              <a:t>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pPr lvl="2"/>
            <a:endParaRPr lang="en-US" sz="1100" dirty="0"/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Systems and Wireless Controls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525000" y="609600"/>
            <a:ext cx="87630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SIP vs. Stick Built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sng" dirty="0" smtClean="0"/>
              <a:t>Material Cost</a:t>
            </a:r>
          </a:p>
          <a:p>
            <a:pPr algn="l"/>
            <a:endParaRPr lang="en-US" sz="2400" b="1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</a:t>
            </a: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Cost of SIP Panels -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$60,188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Budget Increase - </a:t>
            </a:r>
            <a:r>
              <a:rPr lang="en-US" sz="2400" dirty="0" smtClean="0"/>
              <a:t>$14,690, about 33% more expensive than Stick Built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Schedule &amp; Labor Analysis</a:t>
            </a:r>
          </a:p>
          <a:p>
            <a:endParaRPr lang="en-US" sz="2400" b="1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Current Framing Duration – </a:t>
            </a:r>
            <a:r>
              <a:rPr lang="en-US" sz="2400" dirty="0" smtClean="0"/>
              <a:t>26 Days (All 3 Floors)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New Framing Duration – </a:t>
            </a:r>
            <a:r>
              <a:rPr lang="en-US" sz="2400" dirty="0" smtClean="0"/>
              <a:t>17 Days ( All 3 Floors)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Estimated Schedule Reduction – </a:t>
            </a:r>
            <a:r>
              <a:rPr lang="en-US" sz="2400" dirty="0" smtClean="0"/>
              <a:t>50%, 4 Days/Floor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Schedule Reduction – </a:t>
            </a:r>
            <a:r>
              <a:rPr lang="en-US" sz="2400" dirty="0" smtClean="0"/>
              <a:t>3 Days/Floor (Learning Curve)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Total Reduction – </a:t>
            </a:r>
            <a:r>
              <a:rPr lang="en-US" sz="2400" dirty="0" smtClean="0"/>
              <a:t>9 Days</a:t>
            </a:r>
          </a:p>
          <a:p>
            <a:pPr lvl="1"/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8" name="Picture 7" descr="StickvsSIP.jpg"/>
          <p:cNvPicPr/>
          <p:nvPr/>
        </p:nvPicPr>
        <p:blipFill>
          <a:blip r:embed="rId2" cstate="print"/>
          <a:srcRect l="6571" t="5213" r="6891" b="80016"/>
          <a:stretch>
            <a:fillRect/>
          </a:stretch>
        </p:blipFill>
        <p:spPr>
          <a:xfrm>
            <a:off x="18897600" y="1447800"/>
            <a:ext cx="7952974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 smtClean="0"/>
              <a:t>Solyndra</a:t>
            </a:r>
            <a:r>
              <a:rPr lang="en-US" sz="1100" b="1" u="sng" dirty="0" smtClean="0"/>
              <a:t> </a:t>
            </a:r>
            <a:r>
              <a:rPr lang="en-US" sz="1100" b="1" u="sng" dirty="0"/>
              <a:t>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2: SIP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</a:t>
            </a:r>
            <a:r>
              <a:rPr lang="en-US" sz="1100" dirty="0" smtClean="0"/>
              <a:t>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Energy Savings Analysis/Payback</a:t>
            </a:r>
            <a:endParaRPr lang="en-US" sz="1100" dirty="0">
              <a:solidFill>
                <a:srgbClr val="900000"/>
              </a:solidFill>
            </a:endParaRP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525000" y="609600"/>
            <a:ext cx="876300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Energy Efficiency Analysis:</a:t>
            </a:r>
            <a:r>
              <a:rPr lang="en-US" sz="2800" b="1" dirty="0" smtClean="0"/>
              <a:t> </a:t>
            </a:r>
            <a:r>
              <a:rPr lang="en-US" sz="2400" b="1" dirty="0" smtClean="0"/>
              <a:t>Mechanical Breadth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Leakage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2 x 6” (Poor Leakage) – </a:t>
            </a:r>
            <a:r>
              <a:rPr lang="en-US" sz="2400" dirty="0" smtClean="0"/>
              <a:t>857 MBTU, 251,101 kWh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2 x 6” (Avg. Leakage) – </a:t>
            </a:r>
            <a:r>
              <a:rPr lang="en-US" sz="2400" dirty="0" smtClean="0"/>
              <a:t>678 MBTU, 198,654 kWh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SIP Panel – </a:t>
            </a:r>
            <a:r>
              <a:rPr lang="en-US" sz="2400" dirty="0" smtClean="0"/>
              <a:t>297 MBTU, 87,021 kWh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Energy Cost Absecon, NJ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2 x 6” (Poor Leakage) – </a:t>
            </a:r>
            <a:r>
              <a:rPr lang="en-US" sz="2400" dirty="0" smtClean="0"/>
              <a:t>$32,643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2 x 6” (Avg. Leakage) – </a:t>
            </a:r>
            <a:r>
              <a:rPr lang="en-US" sz="2400" dirty="0" smtClean="0"/>
              <a:t>$25,825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SIP Panel – </a:t>
            </a:r>
            <a:r>
              <a:rPr lang="en-US" sz="2400" dirty="0" smtClean="0"/>
              <a:t>$11,313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Savings (Avg. Leakage)- </a:t>
            </a:r>
            <a:r>
              <a:rPr lang="en-US" sz="2400" dirty="0" smtClean="0"/>
              <a:t>$14,512/yr</a:t>
            </a:r>
          </a:p>
          <a:p>
            <a:pPr lvl="1"/>
            <a:endParaRPr lang="en-US" sz="2400" dirty="0" smtClean="0"/>
          </a:p>
          <a:p>
            <a:pPr lvl="1" algn="ctr"/>
            <a:r>
              <a:rPr lang="en-US" sz="2800" b="1" u="sng" dirty="0" smtClean="0"/>
              <a:t>Payback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Payback Period – </a:t>
            </a:r>
            <a:r>
              <a:rPr lang="en-US" sz="2400" dirty="0" smtClean="0"/>
              <a:t>1-2 years</a:t>
            </a:r>
          </a:p>
          <a:p>
            <a:pPr algn="l">
              <a:buFont typeface="Arial" pitchFamily="34" charset="0"/>
              <a:buChar char="•"/>
            </a:pP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0" name="Picture 9" descr="StickvsSIPenergy.jpg"/>
          <p:cNvPicPr/>
          <p:nvPr/>
        </p:nvPicPr>
        <p:blipFill>
          <a:blip r:embed="rId2" cstate="print"/>
          <a:srcRect l="6731" t="5878" r="26603" b="74447"/>
          <a:stretch>
            <a:fillRect/>
          </a:stretch>
        </p:blipFill>
        <p:spPr>
          <a:xfrm>
            <a:off x="18973800" y="1295400"/>
            <a:ext cx="7594429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3: BAS </a:t>
            </a:r>
            <a:r>
              <a:rPr lang="en-US" sz="1100" b="1" u="sng" dirty="0" smtClean="0">
                <a:solidFill>
                  <a:srgbClr val="900000"/>
                </a:solidFill>
              </a:rPr>
              <a:t>Systems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9509722" y="1752600"/>
            <a:ext cx="8642109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Analysis 3:</a:t>
            </a:r>
          </a:p>
          <a:p>
            <a:pPr algn="ctr"/>
            <a:r>
              <a:rPr lang="en-US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Building Automated Systems</a:t>
            </a:r>
            <a:endParaRPr lang="en-US" sz="4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 descr="nightlightpic.bmp"/>
          <p:cNvPicPr>
            <a:picLocks noChangeAspect="1"/>
          </p:cNvPicPr>
          <p:nvPr/>
        </p:nvPicPr>
        <p:blipFill>
          <a:blip r:embed="rId2" cstate="print"/>
          <a:srcRect l="10922" r="12628"/>
          <a:stretch>
            <a:fillRect/>
          </a:stretch>
        </p:blipFill>
        <p:spPr>
          <a:xfrm>
            <a:off x="19431000" y="838200"/>
            <a:ext cx="174631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TACspecs.bmp"/>
          <p:cNvPicPr>
            <a:picLocks noChangeAspect="1"/>
          </p:cNvPicPr>
          <p:nvPr/>
        </p:nvPicPr>
        <p:blipFill>
          <a:blip r:embed="rId3" cstate="print"/>
          <a:srcRect t="13333" r="56150" b="57778"/>
          <a:stretch>
            <a:fillRect/>
          </a:stretch>
        </p:blipFill>
        <p:spPr>
          <a:xfrm>
            <a:off x="21793200" y="2971800"/>
            <a:ext cx="2743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TACspecs.bmp"/>
          <p:cNvPicPr>
            <a:picLocks noChangeAspect="1"/>
          </p:cNvPicPr>
          <p:nvPr/>
        </p:nvPicPr>
        <p:blipFill>
          <a:blip r:embed="rId3" cstate="print"/>
          <a:srcRect l="62181" t="56667" r="1278" b="23333"/>
          <a:stretch>
            <a:fillRect/>
          </a:stretch>
        </p:blipFill>
        <p:spPr>
          <a:xfrm>
            <a:off x="18973800" y="4800600"/>
            <a:ext cx="2667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http://ep.yimg.com/ca/I/pro-lighting_2099_60195379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60200" y="1295400"/>
            <a:ext cx="2449830" cy="1324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3: BAS </a:t>
            </a:r>
            <a:r>
              <a:rPr lang="en-US" sz="1100" b="1" u="sng" dirty="0" smtClean="0">
                <a:solidFill>
                  <a:srgbClr val="900000"/>
                </a:solidFill>
              </a:rPr>
              <a:t>Systems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pic>
        <p:nvPicPr>
          <p:cNvPr id="9" name="Picture 8" descr="nightlightpic.bmp"/>
          <p:cNvPicPr>
            <a:picLocks noChangeAspect="1"/>
          </p:cNvPicPr>
          <p:nvPr/>
        </p:nvPicPr>
        <p:blipFill>
          <a:blip r:embed="rId2" cstate="print"/>
          <a:srcRect l="10922" r="12628"/>
          <a:stretch>
            <a:fillRect/>
          </a:stretch>
        </p:blipFill>
        <p:spPr>
          <a:xfrm>
            <a:off x="12801600" y="4114800"/>
            <a:ext cx="174631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601200" y="457200"/>
            <a:ext cx="838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About BAS Systems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Product Suppliers – </a:t>
            </a:r>
            <a:r>
              <a:rPr lang="en-US" sz="2400" u="none" dirty="0" err="1" smtClean="0"/>
              <a:t>Prolighting</a:t>
            </a:r>
            <a:r>
              <a:rPr lang="en-US" sz="2400" u="none" dirty="0" smtClean="0"/>
              <a:t>, </a:t>
            </a:r>
            <a:r>
              <a:rPr lang="en-US" sz="2400" u="none" dirty="0" err="1" smtClean="0"/>
              <a:t>Lutron</a:t>
            </a:r>
            <a:r>
              <a:rPr lang="en-US" sz="2400" u="none" dirty="0" smtClean="0"/>
              <a:t>, Watt Stoppers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Use – </a:t>
            </a:r>
            <a:r>
              <a:rPr lang="en-US" sz="2400" dirty="0" smtClean="0"/>
              <a:t>Eliminate Energy Consumption During Vacancy</a:t>
            </a:r>
            <a:endParaRPr lang="en-US" sz="2400" u="none" dirty="0" smtClean="0"/>
          </a:p>
          <a:p>
            <a:pPr algn="l"/>
            <a:endParaRPr lang="en-US" sz="2400" u="none" dirty="0" smtClean="0"/>
          </a:p>
          <a:p>
            <a:pPr algn="ctr"/>
            <a:r>
              <a:rPr lang="en-US" sz="2800" b="1" u="sng" dirty="0" smtClean="0"/>
              <a:t>BAS System Application</a:t>
            </a:r>
          </a:p>
          <a:p>
            <a:pPr algn="ctr"/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3 Areas for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Bathroom Nightlight/Motion Sensor Switch</a:t>
            </a:r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sp>
        <p:nvSpPr>
          <p:cNvPr id="13" name="TextBox 12"/>
          <p:cNvSpPr txBox="1"/>
          <p:nvPr/>
        </p:nvSpPr>
        <p:spPr>
          <a:xfrm>
            <a:off x="19964400" y="838200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r>
              <a:rPr lang="en-US" sz="2400" dirty="0" smtClean="0"/>
              <a:t>2. Hallway Motion Sensors</a:t>
            </a:r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4" name="Picture 13" descr="http://ep.yimg.com/ca/I/pro-lighting_2099_60195379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9" y="1447800"/>
            <a:ext cx="3665221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9964400" y="3733800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r>
              <a:rPr lang="en-US" sz="2400" dirty="0" smtClean="0"/>
              <a:t>3. Motion Sensor PTAC</a:t>
            </a:r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7" name="Picture 16" descr="PTACspecs.bmp"/>
          <p:cNvPicPr>
            <a:picLocks noChangeAspect="1"/>
          </p:cNvPicPr>
          <p:nvPr/>
        </p:nvPicPr>
        <p:blipFill>
          <a:blip r:embed="rId4" cstate="print"/>
          <a:srcRect t="13333" r="56150" b="57778"/>
          <a:stretch>
            <a:fillRect/>
          </a:stretch>
        </p:blipFill>
        <p:spPr>
          <a:xfrm>
            <a:off x="20497800" y="4419600"/>
            <a:ext cx="2743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PTACspecs.bmp"/>
          <p:cNvPicPr>
            <a:picLocks noChangeAspect="1"/>
          </p:cNvPicPr>
          <p:nvPr/>
        </p:nvPicPr>
        <p:blipFill>
          <a:blip r:embed="rId4" cstate="print"/>
          <a:srcRect l="62181" t="56667" r="1278" b="23333"/>
          <a:stretch>
            <a:fillRect/>
          </a:stretch>
        </p:blipFill>
        <p:spPr>
          <a:xfrm>
            <a:off x="23698200" y="4495800"/>
            <a:ext cx="2667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3: BAS </a:t>
            </a:r>
            <a:r>
              <a:rPr lang="en-US" sz="1100" b="1" u="sng" dirty="0" smtClean="0">
                <a:solidFill>
                  <a:srgbClr val="900000"/>
                </a:solidFill>
              </a:rPr>
              <a:t>Systems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pic>
        <p:nvPicPr>
          <p:cNvPr id="9" name="Picture 8" descr="nightlightpic.bmp"/>
          <p:cNvPicPr>
            <a:picLocks noChangeAspect="1"/>
          </p:cNvPicPr>
          <p:nvPr/>
        </p:nvPicPr>
        <p:blipFill>
          <a:blip r:embed="rId2" cstate="print"/>
          <a:srcRect l="10922" r="12628"/>
          <a:stretch>
            <a:fillRect/>
          </a:stretch>
        </p:blipFill>
        <p:spPr>
          <a:xfrm>
            <a:off x="18745200" y="1447800"/>
            <a:ext cx="174631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448800" y="457200"/>
            <a:ext cx="86868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ctr"/>
            <a:r>
              <a:rPr lang="en-US" sz="2800" b="1" u="sng" dirty="0" smtClean="0"/>
              <a:t>Bathroom Nightlight/Motion Sensor Switch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sng" dirty="0" smtClean="0"/>
              <a:t>About</a:t>
            </a:r>
            <a:r>
              <a:rPr lang="en-US" sz="2400" b="1" u="none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switch shuts off energy when vacant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u="none" dirty="0" smtClean="0"/>
              <a:t>The switch acts as a low energy nightlight</a:t>
            </a:r>
          </a:p>
          <a:p>
            <a:pPr lvl="1"/>
            <a:endParaRPr lang="en-US" sz="2400" u="none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sng" dirty="0" smtClean="0"/>
              <a:t>Reasons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u="none" dirty="0" smtClean="0"/>
              <a:t>40% of Hotel guest use bathroom as nightlight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75% of fixture energy used when operating for more than 2 Hrs (Usually during guest vacancy) </a:t>
            </a:r>
          </a:p>
          <a:p>
            <a:pPr lvl="1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Initial Cost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New Switch – </a:t>
            </a:r>
            <a:r>
              <a:rPr lang="en-US" sz="2400" dirty="0" smtClean="0"/>
              <a:t>$38/each, about $20 more than regular switches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Cost Increase - </a:t>
            </a:r>
            <a:r>
              <a:rPr lang="en-US" sz="2400" dirty="0" smtClean="0"/>
              <a:t>$980</a:t>
            </a:r>
          </a:p>
          <a:p>
            <a:pPr lvl="1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3: BAS </a:t>
            </a:r>
            <a:r>
              <a:rPr lang="en-US" sz="1100" b="1" u="sng" dirty="0" smtClean="0">
                <a:solidFill>
                  <a:srgbClr val="900000"/>
                </a:solidFill>
              </a:rPr>
              <a:t>Systems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pic>
        <p:nvPicPr>
          <p:cNvPr id="9" name="Picture 8" descr="nightlightpic.bmp"/>
          <p:cNvPicPr>
            <a:picLocks noChangeAspect="1"/>
          </p:cNvPicPr>
          <p:nvPr/>
        </p:nvPicPr>
        <p:blipFill>
          <a:blip r:embed="rId2" cstate="print"/>
          <a:srcRect l="10922" r="12628"/>
          <a:stretch>
            <a:fillRect/>
          </a:stretch>
        </p:blipFill>
        <p:spPr>
          <a:xfrm>
            <a:off x="6781800" y="1219200"/>
            <a:ext cx="174631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448800" y="457200"/>
            <a:ext cx="86868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ctr"/>
            <a:r>
              <a:rPr lang="en-US" sz="2800" b="1" u="sng" dirty="0" smtClean="0"/>
              <a:t>Bathroom Nightlight/Motion Sensor Switch</a:t>
            </a:r>
          </a:p>
          <a:p>
            <a:pPr algn="ctr"/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Energy Efficiency Analysis:</a:t>
            </a:r>
            <a:r>
              <a:rPr lang="en-US" sz="2400" b="1" dirty="0" smtClean="0"/>
              <a:t> Electrical Breadth</a:t>
            </a:r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Bathroom lighting – </a:t>
            </a:r>
            <a:r>
              <a:rPr lang="en-US" sz="2400" dirty="0" smtClean="0"/>
              <a:t>3 (100W) Incandescent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Typical Energy Usage – </a:t>
            </a:r>
            <a:r>
              <a:rPr lang="en-US" sz="2400" dirty="0" smtClean="0"/>
              <a:t>190 min/day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Energy Usage W/ New Switch – </a:t>
            </a:r>
            <a:r>
              <a:rPr lang="en-US" sz="2400" dirty="0" smtClean="0"/>
              <a:t>68 min/day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Daily Use Reduction –</a:t>
            </a:r>
            <a:r>
              <a:rPr lang="en-US" sz="2400" u="none" dirty="0" smtClean="0"/>
              <a:t>122min/day/unit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Annual Energy Savings – </a:t>
            </a:r>
            <a:r>
              <a:rPr lang="en-US" sz="2400" u="none" dirty="0" smtClean="0"/>
              <a:t>16,993 kWh/year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Annual Cost Savings - </a:t>
            </a:r>
            <a:r>
              <a:rPr lang="en-US" sz="2400" dirty="0" smtClean="0"/>
              <a:t>$2,210/year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Payback</a:t>
            </a:r>
            <a:endParaRPr lang="en-US" sz="2400" b="1" dirty="0" smtClean="0"/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Payback Period - </a:t>
            </a:r>
            <a:r>
              <a:rPr lang="en-US" sz="2400" dirty="0" smtClean="0"/>
              <a:t>.5 years</a:t>
            </a:r>
          </a:p>
          <a:p>
            <a:pPr lvl="1"/>
            <a:endParaRPr lang="en-US" sz="2400" u="none" dirty="0" smtClean="0"/>
          </a:p>
          <a:p>
            <a:pPr lvl="1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21" name="Picture 20" descr="nightlight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54800" y="1295400"/>
            <a:ext cx="5245394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115252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3: BAS </a:t>
            </a:r>
            <a:r>
              <a:rPr lang="en-US" sz="1100" b="1" u="sng" dirty="0" smtClean="0">
                <a:solidFill>
                  <a:srgbClr val="900000"/>
                </a:solidFill>
              </a:rPr>
              <a:t>Systems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448800" y="457200"/>
            <a:ext cx="86868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ctr"/>
            <a:r>
              <a:rPr lang="en-US" sz="2800" b="1" u="sng" dirty="0" smtClean="0"/>
              <a:t>Hallway Motion Sensor</a:t>
            </a:r>
          </a:p>
          <a:p>
            <a:pPr algn="ctr"/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About</a:t>
            </a:r>
            <a:r>
              <a:rPr lang="en-US" sz="2400" b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RAB LOS2400H Smart Hallway Sensors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sensors have a max viewing range of 16’ x 80’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Can control 2400W/sensor of lighting</a:t>
            </a:r>
          </a:p>
          <a:p>
            <a:pPr lvl="1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Reasons/Application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Hallway vacancy between 11PM-6AM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Excessive emergency hallway lighting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Apply to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&amp;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floor hallways</a:t>
            </a:r>
          </a:p>
          <a:p>
            <a:pPr lvl="1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Initial Cost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Sensor Cost – </a:t>
            </a:r>
            <a:r>
              <a:rPr lang="en-US" sz="2400" u="none" dirty="0" smtClean="0"/>
              <a:t>$139/each, Total of $834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Labor Cost – </a:t>
            </a:r>
            <a:r>
              <a:rPr lang="en-US" sz="2400" dirty="0" smtClean="0"/>
              <a:t>30$/each, Total of $180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Total Cost - </a:t>
            </a:r>
            <a:r>
              <a:rPr lang="en-US" sz="2400" u="none" dirty="0" smtClean="0"/>
              <a:t>$1,014</a:t>
            </a:r>
          </a:p>
          <a:p>
            <a:pPr lvl="1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115252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16" descr="sesnorlayout.jpg"/>
          <p:cNvPicPr/>
          <p:nvPr/>
        </p:nvPicPr>
        <p:blipFill>
          <a:blip r:embed="rId2" cstate="print"/>
          <a:srcRect l="1923" t="6171" r="27246" b="3731"/>
          <a:stretch>
            <a:fillRect/>
          </a:stretch>
        </p:blipFill>
        <p:spPr>
          <a:xfrm>
            <a:off x="23317200" y="609600"/>
            <a:ext cx="3793671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8440400" y="609600"/>
            <a:ext cx="4953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Design Layout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3 Sensors/Floor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Green - controls 4 lights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Red - controls 7 lights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Pink - controls 6 lights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Blue - 6 continuous emergency lights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Green &amp; pink sensors are offset 46’ from center sensor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err="1" smtClean="0"/>
              <a:t>Clg</a:t>
            </a:r>
            <a:r>
              <a:rPr lang="en-US" sz="2400" dirty="0" smtClean="0"/>
              <a:t>. Mounted – 8’-8” AFF</a:t>
            </a:r>
          </a:p>
          <a:p>
            <a:pPr lvl="1"/>
            <a:endParaRPr lang="en-US" sz="2400" u="none" dirty="0" smtClean="0"/>
          </a:p>
          <a:p>
            <a:pPr lvl="1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9" name="Picture 18" descr="http://ep.yimg.com/ca/I/pro-lighting_2099_60195379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524251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3: BAS </a:t>
            </a:r>
            <a:r>
              <a:rPr lang="en-US" sz="1100" b="1" u="sng" dirty="0" smtClean="0">
                <a:solidFill>
                  <a:srgbClr val="900000"/>
                </a:solidFill>
              </a:rPr>
              <a:t>Systems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115252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18" descr="http://ep.yimg.com/ca/I/pro-lighting_2099_60195379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5200" y="990600"/>
            <a:ext cx="3524251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448800" y="457200"/>
            <a:ext cx="86868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ctr"/>
            <a:r>
              <a:rPr lang="en-US" sz="2800" b="1" u="sng" dirty="0" smtClean="0"/>
              <a:t>Hallway Motion Sensor </a:t>
            </a:r>
          </a:p>
          <a:p>
            <a:pPr algn="ctr"/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Energy Efficiency Analysis:</a:t>
            </a:r>
            <a:r>
              <a:rPr lang="en-US" sz="2400" b="1" dirty="0" smtClean="0"/>
              <a:t> Electrical Breadth</a:t>
            </a:r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Hallway lighting – </a:t>
            </a:r>
            <a:r>
              <a:rPr lang="en-US" sz="2400" dirty="0" smtClean="0"/>
              <a:t>23 (100W) Incandescent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Daily Use Reduction –</a:t>
            </a:r>
            <a:r>
              <a:rPr lang="en-US" sz="2400" u="none" dirty="0" smtClean="0"/>
              <a:t>5Hrs/day/floor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# of Lights on Sensors </a:t>
            </a:r>
            <a:r>
              <a:rPr lang="en-US" sz="2400" dirty="0" smtClean="0"/>
              <a:t>– 17 Lights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Energy Consumption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Before – 40,296 kWh/year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u="none" dirty="0" smtClean="0"/>
              <a:t>After – 32,850 kWh/</a:t>
            </a:r>
            <a:r>
              <a:rPr lang="en-US" sz="2400" u="none" dirty="0" err="1" smtClean="0"/>
              <a:t>uear</a:t>
            </a:r>
            <a:endParaRPr lang="en-US" sz="2400" u="none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Annual Energy Savings – </a:t>
            </a:r>
            <a:r>
              <a:rPr lang="en-US" sz="2400" u="none" dirty="0" smtClean="0"/>
              <a:t>7,446 kWh/year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Annual Cost Savings - </a:t>
            </a:r>
            <a:r>
              <a:rPr lang="en-US" sz="2400" dirty="0" smtClean="0"/>
              <a:t>$968/year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Payback</a:t>
            </a:r>
            <a:endParaRPr lang="en-US" sz="2400" b="1" dirty="0" smtClean="0"/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Payback Period - </a:t>
            </a:r>
            <a:r>
              <a:rPr lang="en-US" sz="2400" dirty="0" smtClean="0"/>
              <a:t>1year</a:t>
            </a:r>
          </a:p>
          <a:p>
            <a:pPr lvl="1"/>
            <a:endParaRPr lang="en-US" sz="2400" u="none" dirty="0" smtClean="0"/>
          </a:p>
          <a:p>
            <a:pPr lvl="1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ie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45200" y="1066800"/>
            <a:ext cx="8324192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601200" y="609600"/>
            <a:ext cx="8229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Building Background</a:t>
            </a:r>
          </a:p>
          <a:p>
            <a:pPr algn="ctr"/>
            <a:endParaRPr lang="en-US" b="1" u="sng" dirty="0" smtClean="0"/>
          </a:p>
          <a:p>
            <a:pPr algn="l"/>
            <a:r>
              <a:rPr lang="en-US" b="1" u="none" dirty="0" smtClean="0"/>
              <a:t>Location </a:t>
            </a:r>
            <a:r>
              <a:rPr lang="en-US" b="0" u="none" dirty="0" smtClean="0"/>
              <a:t>-</a:t>
            </a:r>
            <a:r>
              <a:rPr lang="en-US" b="0" u="none" baseline="0" dirty="0" smtClean="0"/>
              <a:t> </a:t>
            </a:r>
            <a:r>
              <a:rPr lang="en-US" b="0" u="none" dirty="0" smtClean="0"/>
              <a:t>655 White Horse Pike, Absecon</a:t>
            </a:r>
            <a:r>
              <a:rPr lang="en-US" b="0" u="none" baseline="0" dirty="0" smtClean="0"/>
              <a:t>, NJ</a:t>
            </a:r>
          </a:p>
          <a:p>
            <a:pPr algn="l"/>
            <a:endParaRPr lang="en-US" b="0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baseline="0" dirty="0" smtClean="0"/>
              <a:t>Mixed Separate Use Group –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R-1 Residential/ A-3 Assembly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Type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V-B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 Area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Floor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(A-3): 4,912 ft</a:t>
            </a:r>
            <a:r>
              <a:rPr lang="en-US" sz="18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Floor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(R-1): 6,475 ft</a:t>
            </a:r>
            <a:r>
              <a:rPr lang="en-US" sz="18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Floor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(R-1): 7,984 ft</a:t>
            </a:r>
            <a:r>
              <a:rPr lang="en-US" sz="18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Third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Floor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(R-1): 7,984 ft</a:t>
            </a:r>
            <a:r>
              <a:rPr lang="en-US" sz="18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en-US" sz="18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9601200" y="4191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 smtClean="0"/>
          </a:p>
          <a:p>
            <a:pPr algn="l"/>
            <a:r>
              <a:rPr lang="en-US" sz="1600" b="1" u="none" dirty="0" smtClean="0"/>
              <a:t>Total initial</a:t>
            </a:r>
            <a:r>
              <a:rPr lang="en-US" sz="1600" b="1" u="none" baseline="0" dirty="0" smtClean="0"/>
              <a:t> Cost</a:t>
            </a:r>
            <a:r>
              <a:rPr lang="en-US" sz="1600" b="1" u="none" dirty="0" smtClean="0"/>
              <a:t> </a:t>
            </a:r>
            <a:r>
              <a:rPr lang="en-US" sz="1600" b="0" u="none" dirty="0" smtClean="0"/>
              <a:t>-</a:t>
            </a:r>
            <a:r>
              <a:rPr lang="en-US" sz="1600" b="0" u="none" baseline="0" dirty="0" smtClean="0"/>
              <a:t> </a:t>
            </a:r>
            <a:r>
              <a:rPr lang="en-US" sz="1600" b="0" u="none" dirty="0" smtClean="0"/>
              <a:t>$4 Million</a:t>
            </a:r>
          </a:p>
          <a:p>
            <a:pPr algn="l"/>
            <a:endParaRPr lang="en-US" sz="1600" b="0" u="none" baseline="0" dirty="0" smtClean="0"/>
          </a:p>
          <a:p>
            <a:pPr algn="l"/>
            <a:r>
              <a:rPr lang="en-US" sz="1600" b="1" u="none" baseline="0" dirty="0" smtClean="0"/>
              <a:t>Date of Construction – </a:t>
            </a:r>
            <a:r>
              <a:rPr lang="en-US" sz="1600" b="0" u="none" baseline="0" dirty="0" smtClean="0"/>
              <a:t>March 2009 – April 2010</a:t>
            </a:r>
          </a:p>
          <a:p>
            <a:pPr algn="l"/>
            <a:endParaRPr lang="en-US" sz="1600" b="0" u="none" baseline="0" dirty="0" smtClean="0"/>
          </a:p>
          <a:p>
            <a:pPr algn="l"/>
            <a:r>
              <a:rPr lang="en-US" sz="1600" b="1" u="none" baseline="0" dirty="0" smtClean="0"/>
              <a:t>Owner – </a:t>
            </a:r>
            <a:r>
              <a:rPr lang="en-US" sz="1600" b="0" u="none" baseline="0" dirty="0" err="1" smtClean="0"/>
              <a:t>Renuka</a:t>
            </a:r>
            <a:r>
              <a:rPr lang="en-US" sz="1600" b="0" u="none" baseline="0" dirty="0" smtClean="0"/>
              <a:t> Hospitality, LLC</a:t>
            </a:r>
          </a:p>
          <a:p>
            <a:pPr algn="l"/>
            <a:r>
              <a:rPr lang="en-US" sz="1600" b="1" u="none" baseline="0" dirty="0" smtClean="0"/>
              <a:t>General Contractor – </a:t>
            </a:r>
            <a:r>
              <a:rPr lang="en-US" sz="1600" b="0" u="none" baseline="0" dirty="0" smtClean="0"/>
              <a:t>DRK Associates</a:t>
            </a:r>
          </a:p>
          <a:p>
            <a:pPr algn="l"/>
            <a:r>
              <a:rPr lang="en-US" sz="1600" b="1" u="none" baseline="0" dirty="0" smtClean="0"/>
              <a:t>Architect – </a:t>
            </a:r>
            <a:r>
              <a:rPr lang="en-US" sz="1600" b="0" u="none" baseline="0" dirty="0" smtClean="0"/>
              <a:t>Harry S. Harper Architects</a:t>
            </a:r>
          </a:p>
          <a:p>
            <a:pPr algn="l"/>
            <a:endParaRPr lang="en-US" b="0" u="none" baseline="0" dirty="0" smtClean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Building Background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3: BAS </a:t>
            </a:r>
            <a:r>
              <a:rPr lang="en-US" sz="1100" b="1" u="sng" dirty="0" smtClean="0">
                <a:solidFill>
                  <a:srgbClr val="900000"/>
                </a:solidFill>
              </a:rPr>
              <a:t>Systems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Motion Sensor PTAC</a:t>
            </a:r>
            <a:endParaRPr lang="en-US" sz="1100" dirty="0">
              <a:solidFill>
                <a:srgbClr val="900000"/>
              </a:solidFill>
            </a:endParaRP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448800" y="381000"/>
            <a:ext cx="8686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ctr"/>
            <a:r>
              <a:rPr lang="en-US" sz="2800" b="1" u="sng" dirty="0" smtClean="0"/>
              <a:t>Motion Sensor PTAC</a:t>
            </a:r>
          </a:p>
          <a:p>
            <a:pPr algn="ctr"/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About</a:t>
            </a:r>
            <a:r>
              <a:rPr lang="en-US" sz="2400" b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Current System – </a:t>
            </a:r>
            <a:r>
              <a:rPr lang="en-US" sz="2400" dirty="0" smtClean="0"/>
              <a:t>9000 BTU Amana PTAC unit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New System - </a:t>
            </a:r>
            <a:r>
              <a:rPr lang="en-US" sz="2400" dirty="0" smtClean="0"/>
              <a:t>9000 BTU </a:t>
            </a:r>
            <a:r>
              <a:rPr lang="en-US" sz="2400" dirty="0" err="1" smtClean="0"/>
              <a:t>DigiSmart</a:t>
            </a:r>
            <a:r>
              <a:rPr lang="en-US" sz="2400" dirty="0" smtClean="0"/>
              <a:t> Amana PTAC unit w/ the </a:t>
            </a:r>
            <a:r>
              <a:rPr lang="en-US" sz="2400" dirty="0" err="1" smtClean="0"/>
              <a:t>DigiSmart</a:t>
            </a:r>
            <a:r>
              <a:rPr lang="en-US" sz="2400" dirty="0" smtClean="0"/>
              <a:t> Motion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Typical savings – </a:t>
            </a:r>
            <a:r>
              <a:rPr lang="en-US" sz="2400" dirty="0" smtClean="0"/>
              <a:t>35% on Heating &amp; Cooling</a:t>
            </a:r>
          </a:p>
          <a:p>
            <a:pPr lvl="1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Reasons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Reduce Heating &amp; Cooling Loads</a:t>
            </a:r>
          </a:p>
          <a:p>
            <a:pPr lvl="1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Initial Cost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PTAC Upgrade Cost – </a:t>
            </a:r>
            <a:r>
              <a:rPr lang="en-US" sz="2400" u="none" dirty="0" smtClean="0"/>
              <a:t>$169/each, Total of $8,291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Labor Cost – </a:t>
            </a:r>
            <a:r>
              <a:rPr lang="en-US" sz="2400" dirty="0" smtClean="0"/>
              <a:t>Negligible </a:t>
            </a:r>
          </a:p>
          <a:p>
            <a:pPr lvl="1"/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115252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45200" y="457200"/>
            <a:ext cx="86868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Energy Efficiency Analysis:</a:t>
            </a:r>
            <a:r>
              <a:rPr lang="en-US" sz="2400" b="1" dirty="0" smtClean="0"/>
              <a:t> Mechanical Breadth</a:t>
            </a:r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Original PTAC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/>
              <a:t>Energy Usage – </a:t>
            </a:r>
            <a:r>
              <a:rPr lang="en-US" sz="2400" dirty="0" smtClean="0"/>
              <a:t>4,400 kWh/year/unit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/>
              <a:t>Energy Usage – </a:t>
            </a:r>
            <a:r>
              <a:rPr lang="en-US" sz="2400" dirty="0" smtClean="0"/>
              <a:t>215,600 kWh/year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/>
              <a:t>Energy Cost – $</a:t>
            </a:r>
            <a:r>
              <a:rPr lang="en-US" sz="2400" dirty="0" smtClean="0"/>
              <a:t>28,028/year</a:t>
            </a: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New PTAC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/>
              <a:t>Energy Usage– </a:t>
            </a:r>
            <a:r>
              <a:rPr lang="en-US" sz="2400" dirty="0" smtClean="0"/>
              <a:t>3,000 kWh/year/unit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/>
              <a:t>Energy Usage – </a:t>
            </a:r>
            <a:r>
              <a:rPr lang="en-US" sz="2400" dirty="0" smtClean="0"/>
              <a:t>147,000 kWh/year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/>
              <a:t>Energy Cost – $</a:t>
            </a:r>
            <a:r>
              <a:rPr lang="en-US" sz="2400" dirty="0" smtClean="0"/>
              <a:t>19,110/year</a:t>
            </a:r>
            <a:endParaRPr lang="en-US" sz="2400" b="1" dirty="0" smtClean="0"/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Annual Energy Savings – </a:t>
            </a:r>
            <a:r>
              <a:rPr lang="en-US" sz="2400" u="none" dirty="0" smtClean="0"/>
              <a:t>16,993 kWh/year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Annual Cost Savings - </a:t>
            </a:r>
            <a:r>
              <a:rPr lang="en-US" sz="2400" dirty="0" smtClean="0"/>
              <a:t>$8,918/year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Payback</a:t>
            </a:r>
            <a:endParaRPr lang="en-US" sz="2400" b="1" dirty="0" smtClean="0"/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Payback Period - </a:t>
            </a:r>
            <a:r>
              <a:rPr lang="en-US" sz="2400" dirty="0" smtClean="0"/>
              <a:t>1year</a:t>
            </a:r>
          </a:p>
          <a:p>
            <a:pPr lvl="1"/>
            <a:endParaRPr lang="en-US" sz="2400" u="none" dirty="0" smtClean="0"/>
          </a:p>
          <a:p>
            <a:pPr lvl="1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22" name="Picture 21" descr="PTACspecs.bmp"/>
          <p:cNvPicPr>
            <a:picLocks noChangeAspect="1"/>
          </p:cNvPicPr>
          <p:nvPr/>
        </p:nvPicPr>
        <p:blipFill>
          <a:blip r:embed="rId3" cstate="print"/>
          <a:srcRect t="13333" r="56150" b="57778"/>
          <a:stretch>
            <a:fillRect/>
          </a:stretch>
        </p:blipFill>
        <p:spPr>
          <a:xfrm>
            <a:off x="5562600" y="1066800"/>
            <a:ext cx="2743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PTACspecs.bmp"/>
          <p:cNvPicPr>
            <a:picLocks noChangeAspect="1"/>
          </p:cNvPicPr>
          <p:nvPr/>
        </p:nvPicPr>
        <p:blipFill>
          <a:blip r:embed="rId3" cstate="print"/>
          <a:srcRect l="62181" t="56667" r="1278" b="23333"/>
          <a:stretch>
            <a:fillRect/>
          </a:stretch>
        </p:blipFill>
        <p:spPr>
          <a:xfrm>
            <a:off x="5638800" y="3352800"/>
            <a:ext cx="2667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Systems and Wireless Controls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Conclusion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9003971" y="1752600"/>
            <a:ext cx="9653605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Conclusion:</a:t>
            </a:r>
          </a:p>
          <a:p>
            <a:pPr algn="ctr"/>
            <a:r>
              <a:rPr lang="en-US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Final Budget/Schedule Analysis</a:t>
            </a:r>
            <a:endParaRPr lang="en-US" sz="4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 smtClean="0"/>
              <a:t>Solyndra</a:t>
            </a:r>
            <a:r>
              <a:rPr lang="en-US" sz="1100" b="1" u="sng" dirty="0" smtClean="0"/>
              <a:t> </a:t>
            </a:r>
            <a:r>
              <a:rPr lang="en-US" sz="1100" b="1" u="sng" dirty="0"/>
              <a:t>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  <a:endParaRPr lang="en-US" sz="1100" dirty="0">
              <a:solidFill>
                <a:srgbClr val="9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Conclusion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Final </a:t>
            </a:r>
            <a:r>
              <a:rPr lang="en-US" sz="1100" dirty="0" smtClean="0">
                <a:solidFill>
                  <a:srgbClr val="900000"/>
                </a:solidFill>
              </a:rPr>
              <a:t>Schedule and Budget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525000" y="609600"/>
            <a:ext cx="8763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Final Schedule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Original Finish Date – </a:t>
            </a:r>
            <a:r>
              <a:rPr lang="en-US" sz="2400" u="none" dirty="0" smtClean="0"/>
              <a:t>April 16,2010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New Finish Date – </a:t>
            </a:r>
            <a:r>
              <a:rPr lang="en-US" sz="2400" dirty="0" smtClean="0"/>
              <a:t>April 7, 2010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Solar Panels – </a:t>
            </a:r>
            <a:r>
              <a:rPr lang="en-US" sz="2400" u="none" dirty="0" smtClean="0"/>
              <a:t>6.25 day Installation period, doesn’t affect overall finish date</a:t>
            </a:r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SIP Panel – </a:t>
            </a:r>
            <a:r>
              <a:rPr lang="en-US" sz="2400" dirty="0" smtClean="0"/>
              <a:t>3 day Reduction/floor, 9 day overall schedule reduction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BAS Systems – </a:t>
            </a:r>
            <a:r>
              <a:rPr lang="en-US" sz="2400" u="none" dirty="0" smtClean="0"/>
              <a:t>Negligible </a:t>
            </a:r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>
              <a:buFont typeface="Arial" pitchFamily="34" charset="0"/>
              <a:buChar char="•"/>
            </a:pP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8" name="Picture 7" descr="finalschedule.jpg"/>
          <p:cNvPicPr/>
          <p:nvPr/>
        </p:nvPicPr>
        <p:blipFill>
          <a:blip r:embed="rId2" cstate="print"/>
          <a:srcRect l="3670" t="5205" r="7215" b="8712"/>
          <a:stretch>
            <a:fillRect/>
          </a:stretch>
        </p:blipFill>
        <p:spPr>
          <a:xfrm>
            <a:off x="18745200" y="762000"/>
            <a:ext cx="83058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 smtClean="0"/>
              <a:t>Solyndra</a:t>
            </a:r>
            <a:r>
              <a:rPr lang="en-US" sz="1100" b="1" u="sng" dirty="0" smtClean="0"/>
              <a:t> </a:t>
            </a:r>
            <a:r>
              <a:rPr lang="en-US" sz="1100" b="1" u="sng" dirty="0"/>
              <a:t>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Conclusion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Final </a:t>
            </a:r>
            <a:r>
              <a:rPr lang="en-US" sz="1100" dirty="0" smtClean="0">
                <a:solidFill>
                  <a:srgbClr val="900000"/>
                </a:solidFill>
              </a:rPr>
              <a:t>Schedule and Budget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525000" y="609600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Final Budget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u="none" dirty="0" smtClean="0"/>
              <a:t>Two final budget analysis were made, with/without solar panels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u="none" dirty="0" smtClean="0"/>
              <a:t>Th</a:t>
            </a:r>
            <a:r>
              <a:rPr lang="en-US" sz="2400" dirty="0" smtClean="0"/>
              <a:t>e annual savings is 37% less w/o solar panels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u="none" dirty="0" smtClean="0"/>
              <a:t>The initial cost is 94% cheaper w/o solar panels</a:t>
            </a:r>
          </a:p>
          <a:p>
            <a:pPr algn="l"/>
            <a:endParaRPr lang="en-US" sz="2400" u="none" dirty="0" smtClean="0"/>
          </a:p>
          <a:p>
            <a:pPr algn="ctr"/>
            <a:r>
              <a:rPr lang="en-US" sz="2800" b="1" u="sng" dirty="0" smtClean="0"/>
              <a:t>Final Payback</a:t>
            </a:r>
          </a:p>
          <a:p>
            <a:pPr algn="ctr"/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Payback Period (w/ Solar Panels) – </a:t>
            </a:r>
            <a:r>
              <a:rPr lang="en-US" sz="2400" dirty="0" smtClean="0"/>
              <a:t>10 years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Payback Period (w/o Solar Panels) – </a:t>
            </a:r>
            <a:r>
              <a:rPr lang="en-US" sz="2400" dirty="0" smtClean="0"/>
              <a:t>1 year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>
              <a:buFont typeface="Arial" pitchFamily="34" charset="0"/>
              <a:buChar char="•"/>
            </a:pP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0" name="Picture 9" descr="Final Budget.jpg"/>
          <p:cNvPicPr/>
          <p:nvPr/>
        </p:nvPicPr>
        <p:blipFill>
          <a:blip r:embed="rId2" cstate="print"/>
          <a:srcRect l="4810" t="7054" r="27523" b="61203"/>
          <a:stretch>
            <a:fillRect/>
          </a:stretch>
        </p:blipFill>
        <p:spPr>
          <a:xfrm>
            <a:off x="18745200" y="990600"/>
            <a:ext cx="8196729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 smtClean="0"/>
              <a:t>Solyndra</a:t>
            </a:r>
            <a:r>
              <a:rPr lang="en-US" sz="1100" b="1" u="sng" dirty="0" smtClean="0"/>
              <a:t> </a:t>
            </a:r>
            <a:r>
              <a:rPr lang="en-US" sz="1100" b="1" u="sng" dirty="0"/>
              <a:t>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Conclusion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Final </a:t>
            </a:r>
            <a:r>
              <a:rPr lang="en-US" sz="1100" dirty="0">
                <a:solidFill>
                  <a:srgbClr val="900000"/>
                </a:solidFill>
              </a:rPr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525000" y="609600"/>
            <a:ext cx="83820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Final Decisions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sng" dirty="0" err="1" smtClean="0"/>
              <a:t>Solyndra</a:t>
            </a:r>
            <a:r>
              <a:rPr lang="en-US" sz="2400" b="1" u="sng" dirty="0" smtClean="0"/>
              <a:t> Solar Panels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Produces about 22% of Entire Building Energy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Long Payback Period about 26 years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Almost 10% Increase in Initial Budget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More Beneficial for Owner to Wait (Carbon Tax, Solar Panel ↓ Cost, &amp; ↑ Efficiency) 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SIP Panels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Stronger, Quieter, &amp; Straighter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Easy Installation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Faster installation, 9 day Schedule Reduction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55% More energy Efficient Than Stick Built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Quick Payback, 1 Year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Plausible for Owner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>
              <a:buFont typeface="Arial" pitchFamily="34" charset="0"/>
              <a:buChar char="•"/>
            </a:pP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18669000" y="609600"/>
            <a:ext cx="838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sng" dirty="0" smtClean="0"/>
              <a:t>BAS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Reasonable Reduction in Vacant Energy 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Cheap Initial Cost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About $12,000/year Annual Savings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Easy Installation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Quick Payback, 1 year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Plausible for Owner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>
              <a:buFont typeface="Arial" pitchFamily="34" charset="0"/>
              <a:buChar char="•"/>
            </a:pP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Systems and Wireless Controls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Conclusion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Q/A</a:t>
            </a:r>
          </a:p>
          <a:p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11262602" y="1752600"/>
            <a:ext cx="5136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</a:t>
            </a:r>
          </a:p>
        </p:txBody>
      </p:sp>
      <p:pic>
        <p:nvPicPr>
          <p:cNvPr id="9" name="Picture 8" descr="hie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400" y="1066800"/>
            <a:ext cx="7315200" cy="3214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125200" y="3429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Thesis</a:t>
            </a:r>
            <a:r>
              <a:rPr lang="en-US" sz="2400" baseline="0" dirty="0" smtClean="0"/>
              <a:t> by: Josh Raphael</a:t>
            </a:r>
          </a:p>
          <a:p>
            <a:pPr algn="ctr"/>
            <a:r>
              <a:rPr lang="en-US" sz="2400" baseline="0" dirty="0" smtClean="0"/>
              <a:t>Architectural Engineering </a:t>
            </a:r>
          </a:p>
          <a:p>
            <a:pPr algn="ctr"/>
            <a:r>
              <a:rPr lang="en-US" sz="2400" baseline="0" dirty="0" smtClean="0"/>
              <a:t>Construction Management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Building Background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Current </a:t>
            </a:r>
            <a:r>
              <a:rPr lang="en-US" sz="1100" dirty="0">
                <a:solidFill>
                  <a:srgbClr val="900000"/>
                </a:solidFill>
              </a:rPr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0" y="609601"/>
            <a:ext cx="8229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Current Budget &amp; Schedule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Schedule Summary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Duration 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13 Months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Milestones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Substructure Complete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MEP Installation Complete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 Complete</a:t>
            </a: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57300" lvl="2" indent="-342900">
              <a:buFont typeface="+mj-lt"/>
              <a:buAutoNum type="arabicPeriod"/>
            </a:pPr>
            <a:endParaRPr lang="en-US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1" name="Picture 10" descr="Schedule.jpg"/>
          <p:cNvPicPr>
            <a:picLocks noChangeAspect="1"/>
          </p:cNvPicPr>
          <p:nvPr/>
        </p:nvPicPr>
        <p:blipFill>
          <a:blip r:embed="rId3" cstate="print"/>
          <a:srcRect l="3636" t="4444" r="7071" b="27967"/>
          <a:stretch>
            <a:fillRect/>
          </a:stretch>
        </p:blipFill>
        <p:spPr>
          <a:xfrm>
            <a:off x="18440399" y="685800"/>
            <a:ext cx="8858865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Cost Layout1 (1).jpg"/>
          <p:cNvPicPr>
            <a:picLocks noChangeAspect="1"/>
          </p:cNvPicPr>
          <p:nvPr/>
        </p:nvPicPr>
        <p:blipFill>
          <a:blip r:embed="rId4" cstate="print"/>
          <a:srcRect l="7190" r="6536" b="22222"/>
          <a:stretch>
            <a:fillRect/>
          </a:stretch>
        </p:blipFill>
        <p:spPr>
          <a:xfrm>
            <a:off x="4408714" y="609600"/>
            <a:ext cx="4376057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Straight Connector 19"/>
          <p:cNvCxnSpPr/>
          <p:nvPr/>
        </p:nvCxnSpPr>
        <p:spPr>
          <a:xfrm rot="10800000">
            <a:off x="24003000" y="2438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5146000" y="2514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24003000" y="25908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3926800" y="2514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4917400" y="45720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6098500" y="46101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4917400" y="4648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4879300" y="46101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24841200" y="4038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5755600" y="4114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24841200" y="4191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4765000" y="4114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601200" y="358140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Cost Summary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 Project Cost 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$4 Million (Owner Estimate)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Approximate Project Cost - </a:t>
            </a:r>
            <a:r>
              <a:rPr lang="en-US" sz="2400" dirty="0" smtClean="0"/>
              <a:t>$4.7 Million (Square Ft Estimate)</a:t>
            </a: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Building Background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Areas </a:t>
            </a:r>
            <a:r>
              <a:rPr lang="en-US" sz="1100" dirty="0">
                <a:solidFill>
                  <a:srgbClr val="900000"/>
                </a:solidFill>
              </a:rPr>
              <a:t>for </a:t>
            </a:r>
            <a:r>
              <a:rPr lang="en-US" sz="1100" dirty="0" smtClean="0">
                <a:solidFill>
                  <a:srgbClr val="900000"/>
                </a:solidFill>
              </a:rPr>
              <a:t>Improvement/Client </a:t>
            </a:r>
            <a:r>
              <a:rPr lang="en-US" sz="1100" dirty="0">
                <a:solidFill>
                  <a:srgbClr val="900000"/>
                </a:solidFill>
              </a:rPr>
              <a:t>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 1: </a:t>
            </a:r>
            <a:r>
              <a:rPr lang="en-US" sz="1100" b="1" u="sng" dirty="0" err="1"/>
              <a:t>Solyndra</a:t>
            </a:r>
            <a:r>
              <a:rPr lang="en-US" sz="1100" b="1" u="sng" dirty="0"/>
              <a:t> Solar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9601200" y="609600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Areas for Improvement/Client Influence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Issues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u="none" dirty="0" smtClean="0"/>
              <a:t>Guest Waste Energy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/>
              <a:t>Bathroom Night lighting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u="none" dirty="0" smtClean="0"/>
              <a:t>Lighting, Heating, &amp; Cooling During Vacancy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Heating &amp; Cooling </a:t>
            </a:r>
            <a:r>
              <a:rPr lang="en-US" sz="2400" b="1" dirty="0" smtClean="0"/>
              <a:t>L</a:t>
            </a:r>
            <a:r>
              <a: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oss from Stud Wall Construction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Lack of Energy Efficiency Efforts</a:t>
            </a:r>
            <a:endParaRPr lang="en-US" sz="24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9525000" y="34290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Solutions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u="none" dirty="0" err="1" smtClean="0"/>
              <a:t>Solyndra</a:t>
            </a:r>
            <a:r>
              <a:rPr lang="en-US" sz="2400" b="1" u="none" dirty="0" smtClean="0"/>
              <a:t> Solar Panel Installation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SIP Panel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/>
              <a:t>BAS Systems</a:t>
            </a:r>
            <a:endParaRPr lang="en-US" sz="24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0" name="Picture 9" descr="nightlightpic.bmp"/>
          <p:cNvPicPr>
            <a:picLocks noChangeAspect="1"/>
          </p:cNvPicPr>
          <p:nvPr/>
        </p:nvPicPr>
        <p:blipFill>
          <a:blip r:embed="rId2" cstate="print"/>
          <a:srcRect l="10922" r="12628"/>
          <a:stretch>
            <a:fillRect/>
          </a:stretch>
        </p:blipFill>
        <p:spPr>
          <a:xfrm>
            <a:off x="25527000" y="2362200"/>
            <a:ext cx="174631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TACspecs.bmp"/>
          <p:cNvPicPr>
            <a:picLocks noChangeAspect="1"/>
          </p:cNvPicPr>
          <p:nvPr/>
        </p:nvPicPr>
        <p:blipFill>
          <a:blip r:embed="rId3" cstate="print"/>
          <a:srcRect t="13333" r="56150" b="57778"/>
          <a:stretch>
            <a:fillRect/>
          </a:stretch>
        </p:blipFill>
        <p:spPr>
          <a:xfrm>
            <a:off x="22631400" y="3733800"/>
            <a:ext cx="2743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TACspecs.bmp"/>
          <p:cNvPicPr>
            <a:picLocks noChangeAspect="1"/>
          </p:cNvPicPr>
          <p:nvPr/>
        </p:nvPicPr>
        <p:blipFill>
          <a:blip r:embed="rId3" cstate="print"/>
          <a:srcRect l="62181" t="56667" r="1278" b="23333"/>
          <a:stretch>
            <a:fillRect/>
          </a:stretch>
        </p:blipFill>
        <p:spPr>
          <a:xfrm>
            <a:off x="20193000" y="5029200"/>
            <a:ext cx="2667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SOL021_DataSheet_r3.jpg"/>
          <p:cNvPicPr>
            <a:picLocks noChangeAspect="1"/>
          </p:cNvPicPr>
          <p:nvPr/>
        </p:nvPicPr>
        <p:blipFill>
          <a:blip r:embed="rId4" cstate="print"/>
          <a:srcRect l="65817" t="46667" r="3987" b="36666"/>
          <a:stretch>
            <a:fillRect/>
          </a:stretch>
        </p:blipFill>
        <p:spPr>
          <a:xfrm>
            <a:off x="21183600" y="685800"/>
            <a:ext cx="330708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How Does Plumbing and Electrical Integrate with SIP Panels?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21400" y="2514600"/>
            <a:ext cx="2971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http://ep.yimg.com/ca/I/pro-lighting_2099_60195379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5000" y="762000"/>
            <a:ext cx="2449830" cy="1324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 1: </a:t>
            </a:r>
            <a:r>
              <a:rPr lang="en-US" sz="1100" b="1" u="sng" dirty="0" err="1">
                <a:solidFill>
                  <a:srgbClr val="900000"/>
                </a:solidFill>
              </a:rPr>
              <a:t>Solyndra</a:t>
            </a:r>
            <a:r>
              <a:rPr lang="en-US" sz="1100" b="1" u="sng" dirty="0">
                <a:solidFill>
                  <a:srgbClr val="900000"/>
                </a:solidFill>
              </a:rPr>
              <a:t> Solar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10248699" y="1752600"/>
            <a:ext cx="7164141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Analysis 1:</a:t>
            </a:r>
          </a:p>
          <a:p>
            <a:pPr algn="ctr"/>
            <a:r>
              <a:rPr lang="en-US" sz="4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Solyndra</a:t>
            </a:r>
            <a:r>
              <a:rPr lang="en-US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Solar Panels</a:t>
            </a:r>
            <a:endParaRPr lang="en-US" sz="4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http://www.soultek.com/blog/uploaded_images/solyndra_tub_shaped_solar_panes.-739323.jpg"/>
          <p:cNvPicPr>
            <a:picLocks noChangeAspect="1" noChangeArrowheads="1"/>
          </p:cNvPicPr>
          <p:nvPr/>
        </p:nvPicPr>
        <p:blipFill>
          <a:blip r:embed="rId2" cstate="print"/>
          <a:srcRect t="6761" b="8732"/>
          <a:stretch>
            <a:fillRect/>
          </a:stretch>
        </p:blipFill>
        <p:spPr bwMode="auto">
          <a:xfrm>
            <a:off x="20116800" y="1143000"/>
            <a:ext cx="5410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 1: </a:t>
            </a:r>
            <a:r>
              <a:rPr lang="en-US" sz="1100" b="1" u="sng" dirty="0" err="1" smtClean="0">
                <a:solidFill>
                  <a:srgbClr val="900000"/>
                </a:solidFill>
              </a:rPr>
              <a:t>Solyndra</a:t>
            </a:r>
            <a:r>
              <a:rPr lang="en-US" sz="1100" b="1" u="sng" dirty="0" smtClean="0">
                <a:solidFill>
                  <a:srgbClr val="900000"/>
                </a:solidFill>
              </a:rPr>
              <a:t> </a:t>
            </a:r>
            <a:r>
              <a:rPr lang="en-US" sz="1100" b="1" u="sng" dirty="0">
                <a:solidFill>
                  <a:srgbClr val="900000"/>
                </a:solidFill>
              </a:rPr>
              <a:t>Solar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0" y="609600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About </a:t>
            </a:r>
            <a:r>
              <a:rPr lang="en-US" sz="2800" b="1" u="sng" dirty="0" err="1" smtClean="0"/>
              <a:t>Solyndra</a:t>
            </a:r>
            <a:r>
              <a:rPr lang="en-US" sz="2800" b="1" u="sng" dirty="0" smtClean="0"/>
              <a:t> Solar Panels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Cylindrical PV Tubes – </a:t>
            </a:r>
            <a:r>
              <a:rPr lang="en-US" sz="2400" u="none" dirty="0" smtClean="0"/>
              <a:t>360º Absorption (Direct, Diffuse, &amp; Reflected Sunlight)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Most Efficient Solar Technology</a:t>
            </a:r>
            <a:endParaRPr lang="en-US" sz="2400" b="1" u="none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Flow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Withstand Wind Up to 130mph (Absecon &lt; 120mph)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Prevents Panel Overheating</a:t>
            </a:r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6200" y="838200"/>
            <a:ext cx="3124200" cy="2139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2400" y="4876800"/>
            <a:ext cx="376237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7547"/>
          <a:stretch>
            <a:fillRect/>
          </a:stretch>
        </p:blipFill>
        <p:spPr bwMode="auto">
          <a:xfrm>
            <a:off x="21336000" y="3276600"/>
            <a:ext cx="5686425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601200" y="3276600"/>
            <a:ext cx="838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Quick &amp; Easy Installation – </a:t>
            </a:r>
            <a:r>
              <a:rPr lang="en-US" sz="2400" u="none" dirty="0" smtClean="0"/>
              <a:t>No need to mount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Rooftop Coverage</a:t>
            </a:r>
          </a:p>
          <a:p>
            <a:pPr algn="l"/>
            <a:endParaRPr lang="en-US" sz="2400" b="1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 1: </a:t>
            </a:r>
            <a:r>
              <a:rPr lang="en-US" sz="1100" b="1" u="sng" dirty="0" err="1" smtClean="0">
                <a:solidFill>
                  <a:srgbClr val="900000"/>
                </a:solidFill>
              </a:rPr>
              <a:t>Solyndra</a:t>
            </a:r>
            <a:r>
              <a:rPr lang="en-US" sz="1100" b="1" u="sng" dirty="0" smtClean="0">
                <a:solidFill>
                  <a:srgbClr val="900000"/>
                </a:solidFill>
              </a:rPr>
              <a:t> </a:t>
            </a:r>
            <a:r>
              <a:rPr lang="en-US" sz="1100" b="1" u="sng" dirty="0">
                <a:solidFill>
                  <a:srgbClr val="900000"/>
                </a:solidFill>
              </a:rPr>
              <a:t>Solar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Installation </a:t>
            </a:r>
            <a:r>
              <a:rPr lang="en-US" sz="1100" dirty="0">
                <a:solidFill>
                  <a:srgbClr val="900000"/>
                </a:solidFill>
              </a:rPr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900000"/>
                </a:solidFill>
              </a:rPr>
              <a:t>Sizing </a:t>
            </a:r>
            <a:r>
              <a:rPr lang="en-US" sz="1100" dirty="0">
                <a:solidFill>
                  <a:srgbClr val="900000"/>
                </a:solidFill>
              </a:rPr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 smtClean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0" y="609600"/>
            <a:ext cx="8382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Installation Location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Location – </a:t>
            </a:r>
            <a:r>
              <a:rPr lang="en-US" sz="2400" u="none" dirty="0" smtClean="0"/>
              <a:t>South East </a:t>
            </a:r>
            <a:r>
              <a:rPr lang="en-US" sz="2400" dirty="0" smtClean="0"/>
              <a:t>F</a:t>
            </a:r>
            <a:r>
              <a:rPr lang="en-US" sz="2400" u="none" dirty="0" smtClean="0"/>
              <a:t>acing Roofs of Both the New &amp; Existing Buildings (Green Shading)</a:t>
            </a:r>
          </a:p>
          <a:p>
            <a:pPr algn="l"/>
            <a:endParaRPr lang="en-US" sz="2400" u="none" dirty="0" smtClean="0"/>
          </a:p>
          <a:p>
            <a:pPr algn="ctr"/>
            <a:r>
              <a:rPr lang="en-US" sz="2800" b="1" u="sng" dirty="0" smtClean="0"/>
              <a:t>Panel Size &amp; Layout</a:t>
            </a:r>
          </a:p>
          <a:p>
            <a:pPr algn="ctr"/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Panel Size – </a:t>
            </a:r>
            <a:r>
              <a:rPr lang="en-US" sz="2400" dirty="0" smtClean="0"/>
              <a:t>6’ x 3.5’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Panel Power – </a:t>
            </a:r>
            <a:r>
              <a:rPr lang="en-US" sz="2400" dirty="0" smtClean="0"/>
              <a:t>191Wp Standard Test Conditions </a:t>
            </a:r>
            <a:br>
              <a:rPr lang="en-US" sz="2400" dirty="0" smtClean="0"/>
            </a:br>
            <a:r>
              <a:rPr lang="en-US" sz="2400" dirty="0" smtClean="0"/>
              <a:t>(Irradiance of 1000 W/m^2, air mass 1.5, and cell temperature of 25˚C)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Availiable</a:t>
            </a:r>
            <a:r>
              <a:rPr lang="en-US" sz="2400" b="1" dirty="0" smtClean="0"/>
              <a:t> Roof Area – </a:t>
            </a:r>
            <a:r>
              <a:rPr lang="en-US" sz="2400" dirty="0" smtClean="0"/>
              <a:t>11760 ft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Panel Count – </a:t>
            </a:r>
            <a:r>
              <a:rPr lang="en-US" sz="2400" dirty="0" smtClean="0"/>
              <a:t>500 Panels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System Power – </a:t>
            </a:r>
            <a:r>
              <a:rPr lang="en-US" sz="2400" dirty="0" smtClean="0"/>
              <a:t>95.5 kW Power</a:t>
            </a:r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2" name="Picture 11" descr="Site LayoutPH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9020" r="9020"/>
          <a:stretch>
            <a:fillRect/>
          </a:stretch>
        </p:blipFill>
        <p:spPr>
          <a:xfrm>
            <a:off x="19126200" y="762000"/>
            <a:ext cx="7239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0497800" y="3124200"/>
            <a:ext cx="1905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97800" y="4876800"/>
            <a:ext cx="16764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0" y="5181600"/>
            <a:ext cx="14478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 1: </a:t>
            </a:r>
            <a:r>
              <a:rPr lang="en-US" sz="1100" b="1" u="sng" dirty="0" err="1" smtClean="0">
                <a:solidFill>
                  <a:srgbClr val="900000"/>
                </a:solidFill>
              </a:rPr>
              <a:t>Solyndra</a:t>
            </a:r>
            <a:r>
              <a:rPr lang="en-US" sz="1100" b="1" u="sng" dirty="0" smtClean="0">
                <a:solidFill>
                  <a:srgbClr val="900000"/>
                </a:solidFill>
              </a:rPr>
              <a:t> </a:t>
            </a:r>
            <a:r>
              <a:rPr lang="en-US" sz="1100" b="1" u="sng" dirty="0">
                <a:solidFill>
                  <a:srgbClr val="900000"/>
                </a:solidFill>
              </a:rPr>
              <a:t>Solar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0" y="457200"/>
            <a:ext cx="8382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Schedule &amp; labor Analysis</a:t>
            </a:r>
          </a:p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Labor Rate – </a:t>
            </a:r>
            <a:r>
              <a:rPr lang="en-US" sz="2400" u="none" dirty="0" smtClean="0"/>
              <a:t>10 Panels/Hr, Using a 3 </a:t>
            </a:r>
            <a:r>
              <a:rPr lang="en-US" sz="2400" dirty="0" smtClean="0"/>
              <a:t>M</a:t>
            </a:r>
            <a:r>
              <a:rPr lang="en-US" sz="2400" u="none" dirty="0" smtClean="0"/>
              <a:t>an Crew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Installation Duration – </a:t>
            </a:r>
            <a:r>
              <a:rPr lang="en-US" sz="2400" dirty="0" smtClean="0"/>
              <a:t>6.25 Days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Schedule Adjustment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Panel Installation Proceeding Roof Installment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u="none" dirty="0" smtClean="0"/>
              <a:t>Installation simultaneous with site work</a:t>
            </a:r>
          </a:p>
          <a:p>
            <a:pPr algn="l"/>
            <a:endParaRPr lang="en-US" sz="2400" u="none" dirty="0" smtClean="0"/>
          </a:p>
          <a:p>
            <a:pPr algn="ctr"/>
            <a:r>
              <a:rPr lang="en-US" sz="2800" b="1" u="sng" dirty="0" smtClean="0"/>
              <a:t>Cost Analysis</a:t>
            </a:r>
          </a:p>
          <a:p>
            <a:pPr algn="ctr"/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Panel Material/Installation Cost – </a:t>
            </a:r>
            <a:r>
              <a:rPr lang="en-US" sz="2400" dirty="0" smtClean="0"/>
              <a:t>$5.42/W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Rebates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Federal - </a:t>
            </a:r>
            <a:r>
              <a:rPr lang="en-US" sz="2400" dirty="0" smtClean="0"/>
              <a:t>Investment Tax Credit(ITC)  30% of the Entire Energy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State – </a:t>
            </a:r>
            <a:r>
              <a:rPr lang="en-US" sz="2400" dirty="0" smtClean="0"/>
              <a:t>Eliminates NJ State Tax of 7%</a:t>
            </a:r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1" name="Picture 10" descr="SolarCost.jpg"/>
          <p:cNvPicPr/>
          <p:nvPr/>
        </p:nvPicPr>
        <p:blipFill>
          <a:blip r:embed="rId2" cstate="print"/>
          <a:srcRect l="7051" t="5949" r="41186" b="57492"/>
          <a:stretch>
            <a:fillRect/>
          </a:stretch>
        </p:blipFill>
        <p:spPr>
          <a:xfrm>
            <a:off x="19126200" y="685800"/>
            <a:ext cx="5638800" cy="514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601200" y="5714999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Final Cost per Watt - </a:t>
            </a:r>
            <a:r>
              <a:rPr lang="en-US" sz="2400" u="none" dirty="0" smtClean="0"/>
              <a:t>$4.13/W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u="none" dirty="0" smtClean="0"/>
              <a:t>Final System Cost – </a:t>
            </a:r>
            <a:r>
              <a:rPr lang="en-US" sz="2400" u="none" dirty="0" smtClean="0"/>
              <a:t>$394,041</a:t>
            </a:r>
          </a:p>
          <a:p>
            <a:pPr algn="l">
              <a:buFont typeface="Arial" pitchFamily="34" charset="0"/>
              <a:buChar char="•"/>
            </a:pPr>
            <a:endParaRPr lang="en-US" sz="2400" u="none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Placeholder 21"/>
          <p:cNvSpPr txBox="1">
            <a:spLocks/>
          </p:cNvSpPr>
          <p:nvPr/>
        </p:nvSpPr>
        <p:spPr>
          <a:xfrm>
            <a:off x="18745200" y="0"/>
            <a:ext cx="8229600" cy="5334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Information 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9601200" y="0"/>
            <a:ext cx="8229600" cy="4572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Holiday Inn Express</a:t>
            </a:r>
            <a:endParaRPr kumimoji="0" lang="en-US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1"/>
            <a:ext cx="8229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Introduction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Personal </a:t>
            </a:r>
            <a:r>
              <a:rPr lang="en-US" sz="1100" dirty="0" smtClean="0"/>
              <a:t>and Building Intro</a:t>
            </a:r>
          </a:p>
          <a:p>
            <a:pPr lvl="1"/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Building Background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Building Size, Location, and Type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Current </a:t>
            </a:r>
            <a:r>
              <a:rPr lang="en-US" sz="1100" dirty="0"/>
              <a:t>Budget and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Areas for Improvement/Client Influence 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>
                <a:solidFill>
                  <a:srgbClr val="900000"/>
                </a:solidFill>
              </a:rPr>
              <a:t>Analysis  1: </a:t>
            </a:r>
            <a:r>
              <a:rPr lang="en-US" sz="1100" b="1" u="sng" dirty="0" err="1" smtClean="0">
                <a:solidFill>
                  <a:srgbClr val="900000"/>
                </a:solidFill>
              </a:rPr>
              <a:t>Solyndra</a:t>
            </a:r>
            <a:r>
              <a:rPr lang="en-US" sz="1100" b="1" u="sng" dirty="0" smtClean="0">
                <a:solidFill>
                  <a:srgbClr val="900000"/>
                </a:solidFill>
              </a:rPr>
              <a:t> </a:t>
            </a:r>
            <a:r>
              <a:rPr lang="en-US" sz="1100" b="1" u="sng" dirty="0">
                <a:solidFill>
                  <a:srgbClr val="900000"/>
                </a:solidFill>
              </a:rPr>
              <a:t>Solar Panel Implementation</a:t>
            </a:r>
            <a:endParaRPr lang="en-US" sz="1100" dirty="0">
              <a:solidFill>
                <a:srgbClr val="9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Installation </a:t>
            </a:r>
            <a:r>
              <a:rPr lang="en-US" sz="1100" dirty="0"/>
              <a:t>location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Sizing </a:t>
            </a:r>
            <a:r>
              <a:rPr lang="en-US" sz="1100" dirty="0"/>
              <a:t>the Panel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Cost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>
                <a:solidFill>
                  <a:srgbClr val="900000"/>
                </a:solidFill>
              </a:rPr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2: SIP Panel Implementation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SIP </a:t>
            </a:r>
            <a:r>
              <a:rPr lang="en-US" sz="1100" dirty="0"/>
              <a:t>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SIP vs. Stick Built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Material Cost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/>
              <a:t>Schedule and Labor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Energy Savings Analysis/Payback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Analysis 3: BAS </a:t>
            </a:r>
            <a:r>
              <a:rPr lang="en-US" sz="1100" b="1" u="sng" dirty="0" smtClean="0"/>
              <a:t>Systems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BAS System Application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Bathroom Nightlight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Hallway Motion Sensor</a:t>
            </a:r>
          </a:p>
          <a:p>
            <a:pPr lvl="2">
              <a:buFont typeface="Wingdings" pitchFamily="2" charset="2"/>
              <a:buChar char="Ø"/>
            </a:pPr>
            <a:r>
              <a:rPr lang="en-US" sz="1100" dirty="0" smtClean="0"/>
              <a:t>Motion Sensor PTAC</a:t>
            </a:r>
          </a:p>
          <a:p>
            <a:r>
              <a:rPr lang="en-US" sz="11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1100" b="1" u="sng" dirty="0"/>
              <a:t>Conclusion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Final </a:t>
            </a:r>
            <a:r>
              <a:rPr lang="en-US" sz="1100" dirty="0" smtClean="0"/>
              <a:t>Schedule and Budget</a:t>
            </a:r>
            <a:endParaRPr lang="en-US" sz="1100" dirty="0"/>
          </a:p>
          <a:p>
            <a:pPr lvl="1">
              <a:buFont typeface="Wingdings" pitchFamily="2" charset="2"/>
              <a:buChar char="Ø"/>
            </a:pPr>
            <a:r>
              <a:rPr lang="en-US" sz="1100" dirty="0" smtClean="0"/>
              <a:t>Final </a:t>
            </a:r>
            <a:r>
              <a:rPr lang="en-US" sz="1100" dirty="0"/>
              <a:t>Decisions (What and What Not to Proceed With)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dirty="0"/>
              <a:t>Q/A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0" y="457200"/>
            <a:ext cx="8382000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Energy Savings Analysis: </a:t>
            </a:r>
            <a:r>
              <a:rPr lang="en-US" sz="2400" b="1" dirty="0" smtClean="0"/>
              <a:t>Electrical Breadth</a:t>
            </a:r>
          </a:p>
          <a:p>
            <a:pPr algn="ctr"/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none" dirty="0" smtClean="0"/>
              <a:t>Average Solar Radiation – </a:t>
            </a:r>
            <a:r>
              <a:rPr lang="en-US" sz="2400" u="none" dirty="0" smtClean="0"/>
              <a:t>4.67 </a:t>
            </a:r>
            <a:r>
              <a:rPr lang="en-US" sz="2400" dirty="0" smtClean="0"/>
              <a:t>kWh/m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/day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none" dirty="0" smtClean="0"/>
              <a:t>Absecon Electricity Cost – </a:t>
            </a:r>
            <a:r>
              <a:rPr lang="en-US" sz="2400" u="none" dirty="0" smtClean="0"/>
              <a:t>13 ¢/kWh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Future Carbon Tax – </a:t>
            </a:r>
            <a:r>
              <a:rPr lang="en-US" sz="2400" dirty="0" smtClean="0"/>
              <a:t>Increased energy cost $0.1027 –   $0.1137 /kWh 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none" dirty="0" smtClean="0"/>
              <a:t>Carbon Footprint – </a:t>
            </a:r>
            <a:r>
              <a:rPr lang="en-US" sz="2400" u="none" dirty="0" smtClean="0"/>
              <a:t>Savings of 170,007 lbs of CO</a:t>
            </a:r>
            <a:r>
              <a:rPr lang="en-US" sz="2400" u="none" baseline="-25000" dirty="0" smtClean="0"/>
              <a:t>2</a:t>
            </a:r>
            <a:r>
              <a:rPr lang="en-US" sz="2400" u="none" dirty="0" smtClean="0"/>
              <a:t>/yr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400" b="1" dirty="0" smtClean="0"/>
              <a:t>Energy Savings – </a:t>
            </a:r>
            <a:r>
              <a:rPr lang="en-US" sz="2400" dirty="0" smtClean="0"/>
              <a:t>118,886 kWh</a:t>
            </a:r>
            <a:endParaRPr lang="en-US" sz="2400" u="none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Cost Savings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No Carbon Tax - </a:t>
            </a:r>
            <a:r>
              <a:rPr lang="en-US" sz="2400" dirty="0" smtClean="0"/>
              <a:t>$15,455/yr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With Carbon Tax - </a:t>
            </a:r>
            <a:r>
              <a:rPr lang="en-US" sz="2400" dirty="0" smtClean="0"/>
              <a:t>$28,533/yr</a:t>
            </a:r>
          </a:p>
          <a:p>
            <a:pPr lvl="1"/>
            <a:endParaRPr lang="en-US" sz="2400" dirty="0" smtClean="0"/>
          </a:p>
          <a:p>
            <a:pPr algn="ctr"/>
            <a:r>
              <a:rPr lang="en-US" sz="2800" b="1" u="sng" dirty="0" smtClean="0"/>
              <a:t>Payback</a:t>
            </a:r>
            <a:endParaRPr lang="en-US" sz="2400" b="1" dirty="0" smtClean="0"/>
          </a:p>
          <a:p>
            <a:pPr algn="ctr"/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Payback Period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No Carbon Tax – </a:t>
            </a:r>
            <a:r>
              <a:rPr lang="en-US" sz="2400" dirty="0" smtClean="0"/>
              <a:t>25.5 years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With Carbon Tax – </a:t>
            </a:r>
            <a:r>
              <a:rPr lang="en-US" sz="2400" dirty="0" smtClean="0"/>
              <a:t>13.8 Years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algn="l"/>
            <a:endParaRPr lang="en-US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b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u="none" dirty="0"/>
          </a:p>
        </p:txBody>
      </p:sp>
      <p:pic>
        <p:nvPicPr>
          <p:cNvPr id="10" name="Picture 9" descr="SolarEnergy.jpg"/>
          <p:cNvPicPr>
            <a:picLocks noChangeAspect="1"/>
          </p:cNvPicPr>
          <p:nvPr/>
        </p:nvPicPr>
        <p:blipFill>
          <a:blip r:embed="rId2" cstate="print"/>
          <a:srcRect l="6863" t="6667" r="44248" b="61111"/>
          <a:stretch>
            <a:fillRect/>
          </a:stretch>
        </p:blipFill>
        <p:spPr>
          <a:xfrm>
            <a:off x="19202400" y="762000"/>
            <a:ext cx="5181600" cy="5004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National_PV_Map_Letter_PPT2.jpg"/>
          <p:cNvPicPr/>
          <p:nvPr/>
        </p:nvPicPr>
        <p:blipFill>
          <a:blip r:embed="rId3" cstate="print"/>
          <a:srcRect l="14810" t="1656" r="12657" b="5334"/>
          <a:stretch>
            <a:fillRect/>
          </a:stretch>
        </p:blipFill>
        <p:spPr bwMode="auto">
          <a:xfrm>
            <a:off x="4038600" y="609600"/>
            <a:ext cx="4828448" cy="3750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90000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338</TotalTime>
  <Words>1630</Words>
  <Application>Microsoft Office PowerPoint</Application>
  <PresentationFormat>Custom</PresentationFormat>
  <Paragraphs>1328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jdr277</dc:creator>
  <cp:lastModifiedBy>jdr277</cp:lastModifiedBy>
  <cp:revision>54</cp:revision>
  <dcterms:created xsi:type="dcterms:W3CDTF">2010-03-25T21:12:58Z</dcterms:created>
  <dcterms:modified xsi:type="dcterms:W3CDTF">2010-04-12T22:39:19Z</dcterms:modified>
</cp:coreProperties>
</file>